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1" r:id="rId4"/>
    <p:sldId id="260" r:id="rId5"/>
    <p:sldId id="263" r:id="rId6"/>
    <p:sldId id="262" r:id="rId7"/>
    <p:sldId id="265" r:id="rId8"/>
    <p:sldId id="266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8A"/>
    <a:srgbClr val="005426"/>
    <a:srgbClr val="AB9E83"/>
    <a:srgbClr val="978767"/>
    <a:srgbClr val="CB9661"/>
    <a:srgbClr val="875A2D"/>
    <a:srgbClr val="996633"/>
    <a:srgbClr val="333300"/>
    <a:srgbClr val="1B1A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13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1192A-D26D-4322-9CBD-B4B2AF83435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63E18-BB5E-480E-8AC5-063D2BA6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63E18-BB5E-480E-8AC5-063D2BA65C1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63E18-BB5E-480E-8AC5-063D2BA65C1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2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0" y="0"/>
            <a:ext cx="298782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" name="Picture 7" descr="C:\Users\Пользователь\Desktop\НПКШ 27.02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21870" cy="270892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</p:spPr>
      </p:pic>
      <p:pic>
        <p:nvPicPr>
          <p:cNvPr id="26" name="Picture 5" descr="C:\Users\Пользователь\Desktop\НПКШ 27.02\1917 - 201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068960"/>
            <a:ext cx="1800200" cy="135015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sp>
        <p:nvSpPr>
          <p:cNvPr id="28" name="Прямоугольник 27"/>
          <p:cNvSpPr/>
          <p:nvPr/>
        </p:nvSpPr>
        <p:spPr>
          <a:xfrm>
            <a:off x="2987824" y="3284984"/>
            <a:ext cx="5832648" cy="2862322"/>
          </a:xfrm>
          <a:prstGeom prst="rect">
            <a:avLst/>
          </a:prstGeom>
          <a:solidFill>
            <a:schemeClr val="bg1"/>
          </a:solidFill>
          <a:ln>
            <a:solidFill>
              <a:srgbClr val="3333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 Antiqua" pitchFamily="18" charset="0"/>
                <a:cs typeface="Times New Roman" pitchFamily="18" charset="0"/>
              </a:rPr>
              <a:t>Авторы:       </a:t>
            </a:r>
          </a:p>
          <a:p>
            <a:r>
              <a:rPr lang="ru-RU" sz="2000" b="1" dirty="0" err="1" smtClean="0">
                <a:latin typeface="Book Antiqua" pitchFamily="18" charset="0"/>
                <a:cs typeface="Times New Roman" pitchFamily="18" charset="0"/>
              </a:rPr>
              <a:t>Комагурин</a:t>
            </a:r>
            <a:r>
              <a:rPr lang="ru-RU" sz="2000" b="1" dirty="0" smtClean="0">
                <a:latin typeface="Book Antiqua" pitchFamily="18" charset="0"/>
                <a:cs typeface="Times New Roman" pitchFamily="18" charset="0"/>
              </a:rPr>
              <a:t> Кирилл, 6 класс,</a:t>
            </a:r>
          </a:p>
          <a:p>
            <a:r>
              <a:rPr lang="ru-RU" sz="2000" b="1" dirty="0" smtClean="0">
                <a:latin typeface="Book Antiqua" pitchFamily="18" charset="0"/>
                <a:cs typeface="Times New Roman" pitchFamily="18" charset="0"/>
              </a:rPr>
              <a:t>Денисова Полина, 6 класс                                       </a:t>
            </a:r>
            <a:r>
              <a:rPr lang="ru-RU" sz="2000" b="1" dirty="0" err="1" smtClean="0">
                <a:latin typeface="Book Antiqua" pitchFamily="18" charset="0"/>
                <a:cs typeface="Times New Roman" pitchFamily="18" charset="0"/>
              </a:rPr>
              <a:t>Заседко</a:t>
            </a:r>
            <a:r>
              <a:rPr lang="ru-RU" sz="2000" b="1" dirty="0" smtClean="0">
                <a:latin typeface="Book Antiqua" pitchFamily="18" charset="0"/>
                <a:cs typeface="Times New Roman" pitchFamily="18" charset="0"/>
              </a:rPr>
              <a:t> Алексей, 7 класс </a:t>
            </a:r>
          </a:p>
          <a:p>
            <a:r>
              <a:rPr lang="ru-RU" sz="2000" b="1" dirty="0" smtClean="0">
                <a:latin typeface="Book Antiqua" pitchFamily="18" charset="0"/>
                <a:cs typeface="Times New Roman" pitchFamily="18" charset="0"/>
              </a:rPr>
              <a:t>МБОУ «СОШ № 5»</a:t>
            </a:r>
          </a:p>
          <a:p>
            <a:r>
              <a:rPr lang="ru-RU" sz="2000" b="1" dirty="0" smtClean="0">
                <a:latin typeface="Book Antiqua" pitchFamily="18" charset="0"/>
                <a:cs typeface="Times New Roman" pitchFamily="18" charset="0"/>
              </a:rPr>
              <a:t>Краснодарский край, станица Тбилисская.</a:t>
            </a:r>
          </a:p>
          <a:p>
            <a:r>
              <a:rPr lang="ru-RU" sz="2000" b="1" dirty="0" smtClean="0">
                <a:latin typeface="Book Antiqua" pitchFamily="18" charset="0"/>
                <a:cs typeface="Times New Roman" pitchFamily="18" charset="0"/>
              </a:rPr>
              <a:t>Руководитель: </a:t>
            </a:r>
          </a:p>
          <a:p>
            <a:r>
              <a:rPr lang="ru-RU" sz="2000" b="1" dirty="0" err="1" smtClean="0">
                <a:latin typeface="Book Antiqua" pitchFamily="18" charset="0"/>
                <a:cs typeface="Times New Roman" pitchFamily="18" charset="0"/>
              </a:rPr>
              <a:t>Заседко</a:t>
            </a:r>
            <a:r>
              <a:rPr lang="ru-RU" sz="2000" b="1" dirty="0" smtClean="0">
                <a:latin typeface="Book Antiqua" pitchFamily="18" charset="0"/>
                <a:cs typeface="Times New Roman" pitchFamily="18" charset="0"/>
              </a:rPr>
              <a:t> Светлана Анатольевна,</a:t>
            </a:r>
          </a:p>
          <a:p>
            <a:r>
              <a:rPr lang="ru-RU" sz="2000" b="1" dirty="0" smtClean="0">
                <a:latin typeface="Book Antiqua" pitchFamily="18" charset="0"/>
                <a:cs typeface="Times New Roman" pitchFamily="18" charset="0"/>
              </a:rPr>
              <a:t>учитель музыки и ОПК МБОУ «СОШ № 5» </a:t>
            </a:r>
            <a:endParaRPr lang="ru-RU" sz="20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987824" y="404664"/>
            <a:ext cx="5832648" cy="255454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33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Цветы и растения </a:t>
            </a:r>
          </a:p>
          <a:p>
            <a:pPr algn="ctr"/>
            <a:r>
              <a:rPr lang="ru-RU" sz="32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убранстве </a:t>
            </a:r>
          </a:p>
          <a:p>
            <a:pPr algn="ctr"/>
            <a:r>
              <a:rPr lang="ru-RU" sz="32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православного храма: флористика, орнамент, роспись</a:t>
            </a:r>
            <a:endParaRPr lang="ru-RU" sz="32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9.emf"/>
          <p:cNvPicPr>
            <a:picLocks noChangeAspect="1" noChangeArrowheads="1"/>
          </p:cNvPicPr>
          <p:nvPr/>
        </p:nvPicPr>
        <p:blipFill>
          <a:blip r:embed="rId5" cstate="print"/>
          <a:srcRect l="11181" t="8083" r="15356"/>
          <a:stretch>
            <a:fillRect/>
          </a:stretch>
        </p:blipFill>
        <p:spPr bwMode="auto">
          <a:xfrm>
            <a:off x="467544" y="4596222"/>
            <a:ext cx="2160240" cy="208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644008" y="2924944"/>
            <a:ext cx="2697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КОЛЛЕКТИВНЫЙ ПРОЕКТ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B9E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751512" y="4437112"/>
            <a:ext cx="4140968" cy="21602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51520" y="4437112"/>
            <a:ext cx="4248472" cy="21602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251520" y="188639"/>
            <a:ext cx="86409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3300"/>
                </a:solidFill>
                <a:latin typeface="Palatino Linotype" pitchFamily="18" charset="0"/>
                <a:cs typeface="Times New Roman" pitchFamily="18" charset="0"/>
              </a:rPr>
              <a:t>Флористические традиции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3300"/>
                </a:solidFill>
                <a:latin typeface="Palatino Linotype" pitchFamily="18" charset="0"/>
                <a:cs typeface="Times New Roman" pitchFamily="18" charset="0"/>
              </a:rPr>
              <a:t>      православных праздников</a:t>
            </a:r>
            <a:endParaRPr lang="ru-RU" sz="3200" b="1" dirty="0">
              <a:solidFill>
                <a:srgbClr val="0033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3648" y="119675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Palatino Linotype" pitchFamily="18" charset="0"/>
              </a:rPr>
              <a:t>Цель:</a:t>
            </a:r>
            <a:endParaRPr lang="ru-RU" b="1" dirty="0">
              <a:latin typeface="Palatino Linotype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282" y="2214554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2636912"/>
            <a:ext cx="1413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«Немая проповедь душевной чистоты»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203848" y="2636912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Растения служат для человека образом добродетели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51521" y="2204864"/>
            <a:ext cx="4320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Palatino Linotype" pitchFamily="18" charset="0"/>
              </a:rPr>
              <a:t>1. «Цветы – остатки рая на Земле»</a:t>
            </a:r>
            <a:endParaRPr lang="ru-RU" dirty="0">
              <a:latin typeface="Palatino Linotype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572000" y="2348880"/>
            <a:ext cx="0" cy="1165776"/>
          </a:xfrm>
          <a:prstGeom prst="line">
            <a:avLst/>
          </a:prstGeom>
          <a:ln w="7620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644008" y="2204864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Palatino Linotype" pitchFamily="18" charset="0"/>
              </a:rPr>
              <a:t>2. Флористика, орнамент, роспись</a:t>
            </a:r>
            <a:endParaRPr lang="ru-RU" dirty="0">
              <a:latin typeface="Palatino Linotype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788024" y="3789040"/>
            <a:ext cx="4355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Palatino Linotype" pitchFamily="18" charset="0"/>
              </a:rPr>
              <a:t>4. Мудрость православия: </a:t>
            </a:r>
          </a:p>
          <a:p>
            <a:pPr algn="ctr"/>
            <a:r>
              <a:rPr lang="ru-RU" b="1" dirty="0" smtClean="0">
                <a:latin typeface="Palatino Linotype" pitchFamily="18" charset="0"/>
              </a:rPr>
              <a:t>Святые отцы о цветах и растениях</a:t>
            </a:r>
            <a:endParaRPr lang="ru-RU" dirty="0">
              <a:latin typeface="Palatino Linotype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51520" y="4077072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Palatino Linotype" pitchFamily="18" charset="0"/>
                <a:hlinkClick r:id="" action="ppaction://noaction"/>
              </a:rPr>
              <a:t>3. Традиции цветочного оформления</a:t>
            </a:r>
            <a:r>
              <a:rPr lang="ru-RU" b="1" dirty="0" smtClean="0">
                <a:latin typeface="Palatino Linotype" pitchFamily="18" charset="0"/>
                <a:hlinkClick r:id="" action="ppaction://noaction"/>
              </a:rPr>
              <a:t> </a:t>
            </a:r>
            <a:endParaRPr lang="ru-RU" dirty="0">
              <a:latin typeface="Palatino Linotype" pitchFamily="18" charset="0"/>
            </a:endParaRPr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>
            <a:off x="251520" y="2132856"/>
            <a:ext cx="1872208" cy="0"/>
          </a:xfrm>
          <a:prstGeom prst="line">
            <a:avLst/>
          </a:prstGeom>
          <a:ln w="7620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251520" y="4077072"/>
            <a:ext cx="4392488" cy="0"/>
          </a:xfrm>
          <a:prstGeom prst="line">
            <a:avLst/>
          </a:prstGeom>
          <a:ln w="7620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395536" y="4581128"/>
            <a:ext cx="20882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chemeClr val="bg1"/>
                </a:solidFill>
              </a:rPr>
              <a:t>Рождество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sz="1600" b="1" u="sng" dirty="0" smtClean="0">
                <a:solidFill>
                  <a:schemeClr val="bg1"/>
                </a:solidFill>
              </a:rPr>
              <a:t>Христово</a:t>
            </a:r>
            <a:endParaRPr lang="ru-RU" sz="1600" b="1" u="sng" dirty="0">
              <a:solidFill>
                <a:schemeClr val="bg1"/>
              </a:solidFill>
            </a:endParaRP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4716016" y="3717032"/>
            <a:ext cx="2880320" cy="0"/>
          </a:xfrm>
          <a:prstGeom prst="line">
            <a:avLst/>
          </a:prstGeom>
          <a:ln w="7620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0" descr="Следующая статья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7812360" y="6021288"/>
            <a:ext cx="782578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Прямоугольник 41"/>
          <p:cNvSpPr/>
          <p:nvPr/>
        </p:nvSpPr>
        <p:spPr>
          <a:xfrm>
            <a:off x="2051720" y="1196752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выяснить особенности и духовный смысл цветочного оформления церковных праздников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84168" y="2636912"/>
            <a:ext cx="151216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Достоинство </a:t>
            </a:r>
          </a:p>
          <a:p>
            <a:pPr algn="ctr"/>
            <a:r>
              <a:rPr lang="ru-RU" sz="1600" dirty="0" smtClean="0"/>
              <a:t>Скромность </a:t>
            </a:r>
          </a:p>
          <a:p>
            <a:pPr algn="ctr"/>
            <a:r>
              <a:rPr lang="ru-RU" sz="1600" dirty="0" smtClean="0"/>
              <a:t>Красота</a:t>
            </a:r>
            <a:endParaRPr lang="ru-RU" sz="1600" dirty="0" smtClean="0"/>
          </a:p>
        </p:txBody>
      </p:sp>
      <p:sp>
        <p:nvSpPr>
          <p:cNvPr id="54" name="Прямоугольник 53"/>
          <p:cNvSpPr/>
          <p:nvPr/>
        </p:nvSpPr>
        <p:spPr>
          <a:xfrm>
            <a:off x="395536" y="5301208"/>
            <a:ext cx="25922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005426"/>
                </a:solidFill>
              </a:rPr>
              <a:t>Вербное воскресенье</a:t>
            </a:r>
            <a:endParaRPr lang="ru-RU" sz="1600" b="1" u="sng" dirty="0">
              <a:solidFill>
                <a:srgbClr val="005426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131840" y="4653136"/>
            <a:ext cx="1368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FF0000"/>
                </a:solidFill>
              </a:rPr>
              <a:t>Пасха</a:t>
            </a:r>
            <a:endParaRPr lang="ru-RU" sz="1600" b="1" u="sng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95536" y="4941168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00668A"/>
                </a:solidFill>
              </a:rPr>
              <a:t>Богородичные</a:t>
            </a:r>
            <a:r>
              <a:rPr lang="ru-RU" sz="1600" b="1" dirty="0" smtClean="0">
                <a:solidFill>
                  <a:srgbClr val="00668A"/>
                </a:solidFill>
              </a:rPr>
              <a:t> </a:t>
            </a:r>
            <a:r>
              <a:rPr lang="ru-RU" sz="1600" b="1" u="sng" dirty="0" smtClean="0">
                <a:solidFill>
                  <a:srgbClr val="00668A"/>
                </a:solidFill>
              </a:rPr>
              <a:t>праздники</a:t>
            </a:r>
            <a:endParaRPr lang="ru-RU" sz="1600" b="1" u="sng" dirty="0">
              <a:solidFill>
                <a:srgbClr val="00668A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131840" y="5085184"/>
            <a:ext cx="12961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003300"/>
                </a:solidFill>
              </a:rPr>
              <a:t>Троица</a:t>
            </a:r>
            <a:endParaRPr lang="ru-RU" sz="1600" b="1" u="sng" dirty="0">
              <a:solidFill>
                <a:srgbClr val="0033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843808" y="5517232"/>
            <a:ext cx="16561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chemeClr val="bg1"/>
                </a:solidFill>
              </a:rPr>
              <a:t>Преображение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95536" y="6021288"/>
            <a:ext cx="14401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chemeClr val="bg1"/>
                </a:solidFill>
              </a:rPr>
              <a:t>Крещение</a:t>
            </a:r>
            <a:endParaRPr lang="ru-RU" sz="1600" b="1" u="sng" dirty="0">
              <a:solidFill>
                <a:schemeClr val="bg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95536" y="5661248"/>
            <a:ext cx="21602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FFC000"/>
                </a:solidFill>
              </a:rPr>
              <a:t>Воскресные</a:t>
            </a:r>
            <a:r>
              <a:rPr lang="ru-RU" sz="1600" b="1" dirty="0" smtClean="0">
                <a:solidFill>
                  <a:srgbClr val="FFC000"/>
                </a:solidFill>
              </a:rPr>
              <a:t> </a:t>
            </a:r>
            <a:r>
              <a:rPr lang="ru-RU" sz="1600" b="1" u="sng" dirty="0" smtClean="0">
                <a:solidFill>
                  <a:srgbClr val="FFC000"/>
                </a:solidFill>
              </a:rPr>
              <a:t>дни</a:t>
            </a:r>
            <a:endParaRPr lang="ru-RU" sz="1600" b="1" u="sng" dirty="0">
              <a:solidFill>
                <a:srgbClr val="FFC0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339752" y="5949280"/>
            <a:ext cx="2304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7030A0"/>
                </a:solidFill>
              </a:rPr>
              <a:t>Воздвижение</a:t>
            </a:r>
            <a:r>
              <a:rPr lang="ru-RU" sz="1600" b="1" dirty="0" smtClean="0">
                <a:solidFill>
                  <a:srgbClr val="7030A0"/>
                </a:solidFill>
              </a:rPr>
              <a:t> </a:t>
            </a:r>
            <a:r>
              <a:rPr lang="ru-RU" sz="1600" b="1" u="sng" dirty="0" smtClean="0">
                <a:solidFill>
                  <a:srgbClr val="7030A0"/>
                </a:solidFill>
              </a:rPr>
              <a:t>Креста</a:t>
            </a:r>
            <a:r>
              <a:rPr lang="ru-RU" sz="1600" b="1" dirty="0" smtClean="0">
                <a:solidFill>
                  <a:srgbClr val="7030A0"/>
                </a:solidFill>
              </a:rPr>
              <a:t> </a:t>
            </a:r>
            <a:endParaRPr lang="ru-RU" sz="1600" b="1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Пользователь\Desktop\школа\Анимация\Логотипы\Духовность_воспитание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564904"/>
            <a:ext cx="1315417" cy="1323263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коллаж-7-1024x8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2564904"/>
            <a:ext cx="1152128" cy="987538"/>
          </a:xfrm>
          <a:prstGeom prst="rect">
            <a:avLst/>
          </a:prstGeom>
          <a:noFill/>
        </p:spPr>
      </p:pic>
      <p:pic>
        <p:nvPicPr>
          <p:cNvPr id="76" name="Picture 8" descr="C:\Users\Пользователь\Desktop\21.02\DSC078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1322" y="2550903"/>
            <a:ext cx="1268830" cy="1022114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1396968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509120"/>
            <a:ext cx="2691887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298782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6" descr="C:\Users\Пользователь\Desktop\НПКШ 27.02\цветок.jpg"/>
          <p:cNvPicPr>
            <a:picLocks noChangeAspect="1" noChangeArrowheads="1"/>
          </p:cNvPicPr>
          <p:nvPr/>
        </p:nvPicPr>
        <p:blipFill>
          <a:blip r:embed="rId4" cstate="print"/>
          <a:srcRect l="41157"/>
          <a:stretch>
            <a:fillRect/>
          </a:stretch>
        </p:blipFill>
        <p:spPr bwMode="auto">
          <a:xfrm>
            <a:off x="251520" y="3688804"/>
            <a:ext cx="2520280" cy="2980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131840" y="1092805"/>
            <a:ext cx="576064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емя, росток, ветки, цветы — так возрождается растение, постепенно и шаг за шагом. Также возрастает и человек, и государство, если прилагает усилия, надеется на Бога, преодолевая препятствия, становясь всё сильнее,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облекаясь в светлую ризу красивого цветка.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260648"/>
            <a:ext cx="59401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гипотеза: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75856" y="3645024"/>
            <a:ext cx="58681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Нам важно: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059832" y="4437112"/>
            <a:ext cx="58326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чтобы люди бережно относились к православной истории и традициям своей земли, впитывали их, жили ими;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чтобы православные храмы никогда не разрушались, 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благоукрашались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1" name="Picture 2" descr="C:\Users\Пользователь\Desktop\НПКШ 27.02\икона Древо жизн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00" y="260647"/>
            <a:ext cx="2442319" cy="3312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987824" y="260648"/>
            <a:ext cx="61561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проекта: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87824" y="2132856"/>
            <a:ext cx="61561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59832" y="908720"/>
            <a:ext cx="57606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собрать и систематизировать материалы о растениях и цветах, имеющих символическое значение в православной культуре.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131840" y="2708920"/>
            <a:ext cx="583264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узнать, как цветочная флористика подчиняется храмовому устройству;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выяснить особенности и духовный смысл цветочного оформления разных церковных праздников;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изучить использование растительного орнамента в росписи и убранстве православного храма.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298782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87824" y="5301208"/>
            <a:ext cx="61561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Объект исследования: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3848" y="6021288"/>
            <a:ext cx="5940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Book Antiqua" pitchFamily="18" charset="0"/>
              </a:rPr>
              <a:t>- Свято – Покровский храм ст. Тбилисской</a:t>
            </a:r>
            <a:endParaRPr lang="ru-RU" sz="2000" b="1" dirty="0">
              <a:latin typeface="Book Antiqua" pitchFamily="18" charset="0"/>
            </a:endParaRPr>
          </a:p>
        </p:txBody>
      </p:sp>
      <p:pic>
        <p:nvPicPr>
          <p:cNvPr id="20483" name="Picture 3" descr="C:\Users\Пользователь\Desktop\НПКШ 27.02\DSC_02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987824" cy="2250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Пользователь\Desktop\НПКШ 27.02\DSC00828_40455555556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76872"/>
            <a:ext cx="3027519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7" name="Picture 7" descr="C:\Users\Пользователь\Desktop\НПКШ 27.02\14 август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509120"/>
            <a:ext cx="3113633" cy="2348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298782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6388" name="Picture 4" descr="C:\Users\Пользователь\Desktop\21.02\DSC07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2987824" cy="224086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59832" y="0"/>
            <a:ext cx="608416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Методы исследования: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131840" y="692696"/>
            <a:ext cx="58326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анализ литературы, интернет - источников;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консультации со священнослужителем;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интервью с прихожанами Свято – Покровского храма.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1988840"/>
            <a:ext cx="608416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Результаты исследования: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203848" y="2564904"/>
            <a:ext cx="576064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u="sng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нига для школьной библиотеки 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«Цветы</a:t>
            </a:r>
            <a:r>
              <a:rPr lang="ru-RU" sz="2000" b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и растения в убранстве православного храма: флористика, орнамент, роспись»;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u="sng" dirty="0" err="1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2400" b="1" u="sng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п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резентация 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«Флористические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традиции православных праздников»;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уклеты для семейного чтения: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 «Традиции цветочного оформления храма»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- «Мудрость Православия: Святые Отцы о цветах и растениях».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6391" name="Picture 7" descr="C:\Users\Пользователь\Desktop\21.02\DSC079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04592" cy="2253444"/>
          </a:xfrm>
          <a:prstGeom prst="rect">
            <a:avLst/>
          </a:prstGeom>
          <a:noFill/>
        </p:spPr>
      </p:pic>
      <p:pic>
        <p:nvPicPr>
          <p:cNvPr id="16392" name="Picture 8" descr="C:\Users\Пользователь\Desktop\21.02\DSC078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91118"/>
            <a:ext cx="2987824" cy="2240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332656"/>
            <a:ext cx="66967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Мудрость православия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348880"/>
            <a:ext cx="7560840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Святые Феофан Затворник и батюшка Иоанн </a:t>
            </a:r>
            <a:r>
              <a:rPr lang="ru-RU" b="1" dirty="0" err="1" smtClean="0"/>
              <a:t>Кронштадский</a:t>
            </a:r>
            <a:r>
              <a:rPr lang="ru-RU" b="1" dirty="0" smtClean="0"/>
              <a:t> называли цветы </a:t>
            </a:r>
            <a:r>
              <a:rPr lang="ru-RU" sz="2400" b="1" dirty="0" smtClean="0">
                <a:solidFill>
                  <a:srgbClr val="C00000"/>
                </a:solidFill>
              </a:rPr>
              <a:t>«остатками Рая на земле»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052736"/>
            <a:ext cx="756084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Цветы по - церковному </a:t>
            </a:r>
            <a:r>
              <a:rPr lang="ru-RU" b="1" dirty="0" smtClean="0">
                <a:solidFill>
                  <a:srgbClr val="C00000"/>
                </a:solidFill>
              </a:rPr>
              <a:t>«КРИНЫ»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71600" y="3212976"/>
            <a:ext cx="756084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Любуясь цветами, архиепископ Лука Крымский говорил: «Ну, разве не очевидно, что это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немая проповедь душевной чистоты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?»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55976" y="4005064"/>
            <a:ext cx="4176464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Растения служат для человека образом добродетели.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Наблюдая за природой, православный человек исполняется любви и благодарности к Богу, восклицая вместе с псалмопевцем Давидом: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«Дивна дела Твоя, Господи! Вся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премудростию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сотворил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еси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!»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971600" y="1556792"/>
            <a:ext cx="756084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Красота земной природы напоминает человеку о красоте небесной, о Райском Вертограде.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" name="Picture 2" descr="C:\Users\Пользователь\Desktop\НПКШ 27.02\i (21).jpg"/>
          <p:cNvPicPr>
            <a:picLocks noChangeAspect="1" noChangeArrowheads="1"/>
          </p:cNvPicPr>
          <p:nvPr/>
        </p:nvPicPr>
        <p:blipFill>
          <a:blip r:embed="rId3" cstate="print"/>
          <a:srcRect t="10101" b="10101"/>
          <a:stretch>
            <a:fillRect/>
          </a:stretch>
        </p:blipFill>
        <p:spPr bwMode="auto">
          <a:xfrm>
            <a:off x="899592" y="4124669"/>
            <a:ext cx="3384376" cy="2237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99592" y="332656"/>
            <a:ext cx="66967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Наши Первые Выводы: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71600" y="1000227"/>
            <a:ext cx="7776864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православный храм – не выставка цветов. Стиль оформления не должен быть навязчивым, он - благоговейно тихий, без кричащих нот. Во всём достоинство, скромность и красота;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971600" y="1739806"/>
            <a:ext cx="7776864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MT"/>
                <a:cs typeface="Times New Roman" pitchFamily="18" charset="0"/>
              </a:rPr>
              <a:t>- в церковь стараются не вносить ничего, что напоминает об орудиях пыток Христа, поэтому в оформлении храма избегают колючих растений.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роз желательно снять шипы;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71600" y="2422530"/>
            <a:ext cx="7776864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 храме не ставятся ядовитые растения.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годятся также растения с сильным дурманящим запахом - черемуха, жасмин, некоторые сорта лилий, в общем, всё то, что перебивает особый, неповторимый запах православного храма;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971600" y="3465681"/>
            <a:ext cx="7776864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MT"/>
                <a:cs typeface="Times New Roman" pitchFamily="18" charset="0"/>
              </a:rPr>
              <a:t>- к использованию даже самых прекрасных искусственных цветов священнослужители всегда относились с осторожностью. Патриарх Алексий I просил не приносить в храм искусственные цветы, 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потому что они заключают в себе ложь, «но и живые цветы в корзинах, обвитые лентами, предназначенные для светских торжеств и театров, совершенно неуместны в храмах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971600" y="4796571"/>
            <a:ext cx="4896544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церковное убранство,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MT" charset="-128"/>
                <a:cs typeface="Times New Roman" pitchFamily="18" charset="0"/>
              </a:rPr>
              <a:t>где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всё едино, всё согласовано, должно соответствовать облачениям священнослужителей, цвета которых глубоко символичны.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Поэтому и растения, используемые для украшения храма, должны гармонировать с основным цветом, присутствующим в тот или иной праздник.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Пользователь\Desktop\НПКШ 27.02\патриаршее служение в Храме Христа Спасителя в канун праздника Входа Господня во Иерусали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509120"/>
            <a:ext cx="2800350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esktop\Рабочий стол 2014\О.Василий\сош 5\х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924944"/>
            <a:ext cx="5274559" cy="3528392"/>
          </a:xfrm>
          <a:prstGeom prst="rect">
            <a:avLst/>
          </a:prstGeom>
          <a:noFill/>
        </p:spPr>
      </p:pic>
      <p:pic>
        <p:nvPicPr>
          <p:cNvPr id="6" name="Picture 2" descr="C:\Users\Пользователь\Desktop\Рабочий стол 2014\О.Василий\сош 5\хр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901082"/>
            <a:ext cx="2376264" cy="3552254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971600" y="332656"/>
            <a:ext cx="7704856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Свято - Покровском храме станицы Тбилисской растительный орнамент, виноградную лозу и цветы можно увидеть в росписи стен, на царских вратах; крупные позолоченные цветы, похожие на вьюнок, украшают нижнюю часть иконостаса, красивая крупная гроздь винограда мастерски вырезана из дерева. Вышитым растительным орнаментом украшены закладки для богослужебных книг, облачения священников, хоругви, покровы.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71600" y="1700808"/>
            <a:ext cx="7704856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асписывали храм украинские мастера, которые ранее реставрировали Киево-Печерскую Лавру, принимали участие в росписи храма Христа Спасителя в Москве, а многие иконы в росписи стен – это точные копии из храма Христа Спасителя. </a:t>
            </a: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раски художники заваривали по-особому рецепту. Расписывали храм в течение 2000 – 2001 года.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pic>
        <p:nvPicPr>
          <p:cNvPr id="4099" name="Picture 3" descr="C:\Users\Пользователь\Desktop\21.02\DSC078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365104"/>
            <a:ext cx="2520280" cy="2088232"/>
          </a:xfrm>
          <a:prstGeom prst="rect">
            <a:avLst/>
          </a:prstGeom>
          <a:noFill/>
        </p:spPr>
      </p:pic>
      <p:pic>
        <p:nvPicPr>
          <p:cNvPr id="4100" name="Picture 4" descr="C:\Users\Пользователь\Desktop\21.02\DSC07903.JPG"/>
          <p:cNvPicPr>
            <a:picLocks noChangeAspect="1" noChangeArrowheads="1"/>
          </p:cNvPicPr>
          <p:nvPr/>
        </p:nvPicPr>
        <p:blipFill>
          <a:blip r:embed="rId4" cstate="print"/>
          <a:srcRect l="19512" t="9756" r="43902" b="12195"/>
          <a:stretch>
            <a:fillRect/>
          </a:stretch>
        </p:blipFill>
        <p:spPr bwMode="auto">
          <a:xfrm>
            <a:off x="1043608" y="404664"/>
            <a:ext cx="2592288" cy="3816425"/>
          </a:xfrm>
          <a:prstGeom prst="rect">
            <a:avLst/>
          </a:prstGeom>
          <a:noFill/>
        </p:spPr>
      </p:pic>
      <p:pic>
        <p:nvPicPr>
          <p:cNvPr id="4101" name="Picture 5" descr="C:\Users\Пользователь\Desktop\21.02\DSC078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2276872"/>
            <a:ext cx="2376264" cy="2024952"/>
          </a:xfrm>
          <a:prstGeom prst="rect">
            <a:avLst/>
          </a:prstGeom>
          <a:noFill/>
        </p:spPr>
      </p:pic>
      <p:pic>
        <p:nvPicPr>
          <p:cNvPr id="4102" name="Picture 6" descr="C:\Users\Пользователь\Desktop\21.02\DSC078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365104"/>
            <a:ext cx="2413510" cy="2088232"/>
          </a:xfrm>
          <a:prstGeom prst="rect">
            <a:avLst/>
          </a:prstGeom>
          <a:noFill/>
        </p:spPr>
      </p:pic>
      <p:pic>
        <p:nvPicPr>
          <p:cNvPr id="4103" name="Picture 7" descr="C:\Users\Пользователь\Desktop\21.02\DSC0785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04664"/>
            <a:ext cx="2400267" cy="1800200"/>
          </a:xfrm>
          <a:prstGeom prst="rect">
            <a:avLst/>
          </a:prstGeom>
          <a:noFill/>
        </p:spPr>
      </p:pic>
      <p:pic>
        <p:nvPicPr>
          <p:cNvPr id="4104" name="Picture 8" descr="C:\Users\Пользователь\Desktop\21.02\DSC0788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608" y="4365104"/>
            <a:ext cx="2592288" cy="2088232"/>
          </a:xfrm>
          <a:prstGeom prst="rect">
            <a:avLst/>
          </a:prstGeom>
          <a:noFill/>
        </p:spPr>
      </p:pic>
      <p:pic>
        <p:nvPicPr>
          <p:cNvPr id="4105" name="Picture 9" descr="C:\Users\Пользователь\Desktop\21.02\DSC0786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404664"/>
            <a:ext cx="2430270" cy="3240360"/>
          </a:xfrm>
          <a:prstGeom prst="rect">
            <a:avLst/>
          </a:prstGeom>
          <a:noFill/>
        </p:spPr>
      </p:pic>
      <p:pic>
        <p:nvPicPr>
          <p:cNvPr id="4106" name="Picture 10" descr="C:\Users\Пользователь\Desktop\21.02\DSC07889.JPG"/>
          <p:cNvPicPr>
            <a:picLocks noChangeAspect="1" noChangeArrowheads="1"/>
          </p:cNvPicPr>
          <p:nvPr/>
        </p:nvPicPr>
        <p:blipFill>
          <a:blip r:embed="rId10" cstate="print"/>
          <a:srcRect t="20000" b="15000"/>
          <a:stretch>
            <a:fillRect/>
          </a:stretch>
        </p:blipFill>
        <p:spPr bwMode="auto">
          <a:xfrm>
            <a:off x="3779912" y="3717032"/>
            <a:ext cx="2448272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21.02\DSC07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3906434" cy="5208579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71600" y="476672"/>
            <a:ext cx="7704856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Благодаря этому проекту, мы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убедились, что знание православного символизма помогает человеку сделать правильный выбор в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благоукрашении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храма живыми цветами, даёт ему возможность понимать роспись и убранство русской церкви.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932040" y="1916832"/>
            <a:ext cx="374441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которые хотелось бы воплотить в жизнь: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во-первых, мы увидели, что росписи Свято-Покровского храма требуется срочная реставрация, и решили обратиться с открытым письмом от имени учащихся  школы  к администрации Тбилисского района, Совету Депутатов с просьбой оказать помощь в реставрации росписи храма в честь </a:t>
            </a:r>
            <a:r>
              <a:rPr lang="ru-RU" sz="1400" b="1" dirty="0" smtClean="0">
                <a:ea typeface="Times New Roman" pitchFamily="18" charset="0"/>
                <a:cs typeface="Times New Roman" pitchFamily="18" charset="0"/>
              </a:rPr>
              <a:t>празднования в 2018 году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30-летия со дня его освящения;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-во-вторых, разработать маршрут ознакомительно-исследовательских экскурсий учащихся в храмы Тбилисского района с целью изучения их истории и убранства.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1196752"/>
            <a:ext cx="402937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Новые идеи,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900</Words>
  <Application>Microsoft Office PowerPoint</Application>
  <PresentationFormat>Экран (4:3)</PresentationFormat>
  <Paragraphs>85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53</cp:revision>
  <dcterms:created xsi:type="dcterms:W3CDTF">2017-02-27T17:52:57Z</dcterms:created>
  <dcterms:modified xsi:type="dcterms:W3CDTF">2017-10-10T18:00:10Z</dcterms:modified>
</cp:coreProperties>
</file>